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92" r:id="rId5"/>
    <p:sldId id="276" r:id="rId6"/>
    <p:sldId id="275" r:id="rId7"/>
    <p:sldId id="277" r:id="rId8"/>
    <p:sldId id="279" r:id="rId9"/>
    <p:sldId id="284" r:id="rId10"/>
    <p:sldId id="297" r:id="rId11"/>
    <p:sldId id="298" r:id="rId12"/>
    <p:sldId id="299" r:id="rId13"/>
    <p:sldId id="300" r:id="rId14"/>
    <p:sldId id="302" r:id="rId15"/>
    <p:sldId id="303" r:id="rId16"/>
    <p:sldId id="293" r:id="rId17"/>
    <p:sldId id="304" r:id="rId18"/>
    <p:sldId id="305" r:id="rId19"/>
    <p:sldId id="306" r:id="rId20"/>
    <p:sldId id="295" r:id="rId21"/>
    <p:sldId id="288" r:id="rId22"/>
    <p:sldId id="289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6992"/>
    <a:srgbClr val="AEC2D8"/>
    <a:srgbClr val="98432A"/>
    <a:srgbClr val="D84400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34"/>
  </p:normalViewPr>
  <p:slideViewPr>
    <p:cSldViewPr snapToGrid="0" showGuides="1">
      <p:cViewPr varScale="1">
        <p:scale>
          <a:sx n="66" d="100"/>
          <a:sy n="66" d="100"/>
        </p:scale>
        <p:origin x="668" y="32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5/27/2024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ED2950FC-64C0-50D7-5101-884A13ED2F1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CEA88831-A930-596B-0685-672024BE27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A3FD0A0-F4FB-BC20-358F-C4F179AA898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389891-233D-6282-224F-6B8EC0182D2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D61DD8-56E8-44DB-8D68-9188DEA50502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F2A2D99A-04B6-3AD9-B6DA-EEE29FB0DD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EF4F81C-C1F0-7738-A271-96AF417D7F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4C781-2765-427A-A960-385CE0D0C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0147970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10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0685371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11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6539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438728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763453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73472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0643259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7216898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17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243314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18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1041578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19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43929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337937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64722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537744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80906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165519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7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24780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8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88020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9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73970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Biometric Student Attendance App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01366" y="4172084"/>
            <a:ext cx="2104360" cy="760288"/>
          </a:xfrm>
        </p:spPr>
        <p:txBody>
          <a:bodyPr/>
          <a:lstStyle/>
          <a:p>
            <a:r>
              <a:rPr lang="en-US" dirty="0"/>
              <a:t>System Modeling &amp; Design</a:t>
            </a:r>
          </a:p>
        </p:txBody>
      </p:sp>
      <p:pic>
        <p:nvPicPr>
          <p:cNvPr id="30" name="Picture placeholder 29" descr="People in an office discussing work over a laptop&#10;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75" r="1875"/>
          <a:stretch/>
        </p:blipFill>
        <p:spPr>
          <a:xfrm>
            <a:off x="6742557" y="821836"/>
            <a:ext cx="4405503" cy="5066346"/>
          </a:xfrm>
        </p:spPr>
      </p:pic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57505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D68CE-EF5C-4046-41F5-3763D028DAE5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/>
          <a:lstStyle/>
          <a:p>
            <a:r>
              <a:rPr lang="en-US" noProof="0" dirty="0"/>
              <a:t>Biometric student attendance app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FC7183-3EBB-B8D1-A66D-964D3C3A7DA8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10</a:t>
            </a:fld>
            <a:endParaRPr lang="en-US" altLang="zh-CN" noProof="0" dirty="0"/>
          </a:p>
        </p:txBody>
      </p:sp>
      <p:sp>
        <p:nvSpPr>
          <p:cNvPr id="39" name="Title 2">
            <a:extLst>
              <a:ext uri="{FF2B5EF4-FFF2-40B4-BE49-F238E27FC236}">
                <a16:creationId xmlns:a16="http://schemas.microsoft.com/office/drawing/2014/main" id="{BF97237C-026B-4138-9A00-07C38D71C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435" y="0"/>
            <a:ext cx="6332438" cy="1109556"/>
          </a:xfrm>
        </p:spPr>
        <p:txBody>
          <a:bodyPr/>
          <a:lstStyle/>
          <a:p>
            <a:r>
              <a:rPr lang="en-US" dirty="0"/>
              <a:t>Use Case Diagram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59C6FF-893F-4348-912E-A0C890DEE5C2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7" t="3255" r="5291" b="8424"/>
          <a:stretch/>
        </p:blipFill>
        <p:spPr bwMode="auto">
          <a:xfrm>
            <a:off x="2030932" y="924027"/>
            <a:ext cx="7910344" cy="51998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30038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8E7F7-120D-E343-B41C-E8DF89FC0F49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dirty="0"/>
              <a:t>Biometric student attendance app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5C86-7BE3-4BC6-C0B8-7F7D7C3EC28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11</a:t>
            </a:fld>
            <a:endParaRPr lang="en-US" altLang="zh-CN" dirty="0"/>
          </a:p>
        </p:txBody>
      </p:sp>
      <p:sp>
        <p:nvSpPr>
          <p:cNvPr id="24" name="Title 16">
            <a:extLst>
              <a:ext uri="{FF2B5EF4-FFF2-40B4-BE49-F238E27FC236}">
                <a16:creationId xmlns:a16="http://schemas.microsoft.com/office/drawing/2014/main" id="{96232279-4FC4-4274-9818-71FCFEA74F2D}"/>
              </a:ext>
            </a:extLst>
          </p:cNvPr>
          <p:cNvSpPr txBox="1">
            <a:spLocks/>
          </p:cNvSpPr>
          <p:nvPr/>
        </p:nvSpPr>
        <p:spPr>
          <a:xfrm>
            <a:off x="552008" y="279135"/>
            <a:ext cx="10515600" cy="1205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Functional Requirements Mapping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F847B9CE-BD10-4B56-9C3A-20CFA3BC2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731033"/>
              </p:ext>
            </p:extLst>
          </p:nvPr>
        </p:nvGraphicFramePr>
        <p:xfrm>
          <a:off x="1248198" y="1907702"/>
          <a:ext cx="9079586" cy="3378633"/>
        </p:xfrm>
        <a:graphic>
          <a:graphicData uri="http://schemas.openxmlformats.org/drawingml/2006/table">
            <a:tbl>
              <a:tblPr firstRow="1" firstCol="1" bandRow="1">
                <a:tableStyleId>{D27102A9-8310-4765-A935-A1911B00CA55}</a:tableStyleId>
              </a:tblPr>
              <a:tblGrid>
                <a:gridCol w="4556360">
                  <a:extLst>
                    <a:ext uri="{9D8B030D-6E8A-4147-A177-3AD203B41FA5}">
                      <a16:colId xmlns:a16="http://schemas.microsoft.com/office/drawing/2014/main" val="1831303497"/>
                    </a:ext>
                  </a:extLst>
                </a:gridCol>
                <a:gridCol w="4523226">
                  <a:extLst>
                    <a:ext uri="{9D8B030D-6E8A-4147-A177-3AD203B41FA5}">
                      <a16:colId xmlns:a16="http://schemas.microsoft.com/office/drawing/2014/main" val="2669154617"/>
                    </a:ext>
                  </a:extLst>
                </a:gridCol>
              </a:tblGrid>
              <a:tr h="34629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 dirty="0">
                          <a:effectLst/>
                        </a:rPr>
                        <a:t>Functional Requirement</a:t>
                      </a:r>
                      <a:endParaRPr lang="en-CM" sz="14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 dirty="0">
                          <a:effectLst/>
                        </a:rPr>
                        <a:t>Use Case</a:t>
                      </a:r>
                      <a:endParaRPr lang="en-CM" sz="14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4910757"/>
                  </a:ext>
                </a:extLst>
              </a:tr>
              <a:tr h="34629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 dirty="0">
                          <a:effectLst/>
                        </a:rPr>
                        <a:t>Biometric Data Capture</a:t>
                      </a:r>
                      <a:endParaRPr lang="en-CM" sz="12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 dirty="0">
                          <a:effectLst/>
                        </a:rPr>
                        <a:t>Registration -&gt; use Biometric</a:t>
                      </a:r>
                      <a:endParaRPr lang="en-CM" sz="12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65039"/>
                  </a:ext>
                </a:extLst>
              </a:tr>
              <a:tr h="75971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 dirty="0">
                          <a:effectLst/>
                        </a:rPr>
                        <a:t>Enrollment and Authentication Module:</a:t>
                      </a:r>
                      <a:endParaRPr lang="en-CM" sz="12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 dirty="0">
                          <a:effectLst/>
                        </a:rPr>
                        <a:t>Registration</a:t>
                      </a:r>
                      <a:endParaRPr lang="en-CM" sz="1200" b="0" kern="100" dirty="0">
                        <a:effectLst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 dirty="0">
                          <a:effectLst/>
                        </a:rPr>
                        <a:t>Login</a:t>
                      </a:r>
                      <a:endParaRPr lang="en-CM" sz="12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0396705"/>
                  </a:ext>
                </a:extLst>
              </a:tr>
              <a:tr h="123266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 dirty="0">
                          <a:effectLst/>
                        </a:rPr>
                        <a:t>Real-time Attendance Tracking</a:t>
                      </a:r>
                      <a:endParaRPr lang="en-CM" sz="12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 dirty="0">
                          <a:effectLst/>
                        </a:rPr>
                        <a:t>Initiate Attendance</a:t>
                      </a:r>
                      <a:endParaRPr lang="en-CM" sz="1200" b="0" kern="100" dirty="0">
                        <a:effectLst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 dirty="0">
                          <a:effectLst/>
                        </a:rPr>
                        <a:t>Mark Attendance</a:t>
                      </a:r>
                      <a:endParaRPr lang="en-CM" sz="1200" b="0" kern="100" dirty="0">
                        <a:effectLst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 dirty="0">
                          <a:effectLst/>
                        </a:rPr>
                        <a:t>Stop Attendance</a:t>
                      </a:r>
                      <a:endParaRPr lang="en-CM" sz="12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0614877"/>
                  </a:ext>
                </a:extLst>
              </a:tr>
              <a:tr h="69366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 dirty="0">
                          <a:effectLst/>
                        </a:rPr>
                        <a:t>Reporting</a:t>
                      </a:r>
                      <a:endParaRPr lang="en-CM" sz="12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 dirty="0">
                          <a:effectLst/>
                        </a:rPr>
                        <a:t>Generate Report</a:t>
                      </a:r>
                      <a:endParaRPr lang="en-CM" sz="12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3190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7853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899780" cy="2775857"/>
          </a:xfrm>
        </p:spPr>
        <p:txBody>
          <a:bodyPr/>
          <a:lstStyle/>
          <a:p>
            <a:r>
              <a:rPr lang="en-US" dirty="0"/>
              <a:t>Interactions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SYSTEM MODELLING &amp; design</a:t>
            </a:r>
          </a:p>
          <a:p>
            <a:endParaRPr lang="en-US" dirty="0"/>
          </a:p>
        </p:txBody>
      </p:sp>
      <p:pic>
        <p:nvPicPr>
          <p:cNvPr id="48" name="Picture placeholder 19" descr="Layout of website design sketches on white paper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>
            <a:blip r:embed="rId4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358693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0031CE36-F77D-3964-C169-771DBA49D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7102057" cy="1325563"/>
          </a:xfrm>
        </p:spPr>
        <p:txBody>
          <a:bodyPr/>
          <a:lstStyle/>
          <a:p>
            <a:r>
              <a:rPr lang="en-US" sz="4000" dirty="0"/>
              <a:t>Overview of Sequence Diagram</a:t>
            </a:r>
          </a:p>
        </p:txBody>
      </p:sp>
      <p:pic>
        <p:nvPicPr>
          <p:cNvPr id="26" name="Picture Placeholder 25" descr="Layout of website design sketches on white paper">
            <a:extLst>
              <a:ext uri="{FF2B5EF4-FFF2-40B4-BE49-F238E27FC236}">
                <a16:creationId xmlns:a16="http://schemas.microsoft.com/office/drawing/2014/main" id="{4CBFAFCC-A306-4EA1-BEE3-7557795635A8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16D3C8BC-FB28-3127-D29E-D4195120A3C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User Authentication Sequence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520E98B6-7B33-8FD4-A662-31DD4B85E22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Users register by providing required user information</a:t>
            </a:r>
          </a:p>
          <a:p>
            <a:endParaRPr lang="en-US" dirty="0"/>
          </a:p>
          <a:p>
            <a:r>
              <a:rPr lang="en-US" dirty="0"/>
              <a:t>Users login using credentials and are authorized after authentication</a:t>
            </a:r>
          </a:p>
          <a:p>
            <a:endParaRPr lang="en-US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2C8E94EA-2767-D144-C1BB-32AA2C99723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811506" y="3625598"/>
            <a:ext cx="3012438" cy="587964"/>
          </a:xfrm>
        </p:spPr>
        <p:txBody>
          <a:bodyPr/>
          <a:lstStyle/>
          <a:p>
            <a:r>
              <a:rPr lang="en-US" dirty="0"/>
              <a:t>Attendance Marking Sequence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78466807-A2DA-EC5D-ACDE-B83D6F7169EA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Instructor initiates attendance session</a:t>
            </a:r>
          </a:p>
          <a:p>
            <a:endParaRPr lang="en-US" dirty="0"/>
          </a:p>
          <a:p>
            <a:r>
              <a:rPr lang="en-US" dirty="0"/>
              <a:t>System captures and verifies biometric data</a:t>
            </a:r>
          </a:p>
          <a:p>
            <a:endParaRPr lang="en-US" dirty="0"/>
          </a:p>
          <a:p>
            <a:r>
              <a:rPr lang="en-US" dirty="0"/>
              <a:t>System logs attendance into attendance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43AAE-D428-CAAE-DCAF-0266FEEEAC70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82148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D68CE-EF5C-4046-41F5-3763D028DAE5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/>
          <a:lstStyle/>
          <a:p>
            <a:r>
              <a:rPr lang="en-US" noProof="0" dirty="0"/>
              <a:t>Biometric student attendance app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FC7183-3EBB-B8D1-A66D-964D3C3A7DA8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14</a:t>
            </a:fld>
            <a:endParaRPr lang="en-US" altLang="zh-CN" noProof="0" dirty="0"/>
          </a:p>
        </p:txBody>
      </p:sp>
      <p:sp>
        <p:nvSpPr>
          <p:cNvPr id="39" name="Title 2">
            <a:extLst>
              <a:ext uri="{FF2B5EF4-FFF2-40B4-BE49-F238E27FC236}">
                <a16:creationId xmlns:a16="http://schemas.microsoft.com/office/drawing/2014/main" id="{BF97237C-026B-4138-9A00-07C38D71C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6897" y="0"/>
            <a:ext cx="6332438" cy="1109556"/>
          </a:xfrm>
        </p:spPr>
        <p:txBody>
          <a:bodyPr/>
          <a:lstStyle/>
          <a:p>
            <a:r>
              <a:rPr lang="en-US" dirty="0"/>
              <a:t>Sequence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D34BC9-58CD-4CEC-8446-9FA5C43ED56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796" y="998677"/>
            <a:ext cx="4726639" cy="5332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5280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899780" cy="2775857"/>
          </a:xfrm>
        </p:spPr>
        <p:txBody>
          <a:bodyPr/>
          <a:lstStyle/>
          <a:p>
            <a:r>
              <a:rPr lang="en-US" dirty="0"/>
              <a:t>Object-Oriented Solution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SYSTEM MODELLING &amp; design</a:t>
            </a:r>
          </a:p>
          <a:p>
            <a:endParaRPr lang="en-US" dirty="0"/>
          </a:p>
        </p:txBody>
      </p:sp>
      <p:pic>
        <p:nvPicPr>
          <p:cNvPr id="48" name="Picture placeholder 19" descr="Layout of website design sketches on white paper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>
            <a:blip r:embed="rId4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3255754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D68CE-EF5C-4046-41F5-3763D028DAE5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/>
          <a:lstStyle/>
          <a:p>
            <a:r>
              <a:rPr lang="en-US" noProof="0" dirty="0"/>
              <a:t>Biometric student attendance app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FC7183-3EBB-B8D1-A66D-964D3C3A7DA8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16</a:t>
            </a:fld>
            <a:endParaRPr lang="en-US" altLang="zh-CN" noProof="0" dirty="0"/>
          </a:p>
        </p:txBody>
      </p:sp>
      <p:sp>
        <p:nvSpPr>
          <p:cNvPr id="39" name="Title 2">
            <a:extLst>
              <a:ext uri="{FF2B5EF4-FFF2-40B4-BE49-F238E27FC236}">
                <a16:creationId xmlns:a16="http://schemas.microsoft.com/office/drawing/2014/main" id="{BF97237C-026B-4138-9A00-07C38D71C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6897" y="0"/>
            <a:ext cx="6332438" cy="1109556"/>
          </a:xfrm>
        </p:spPr>
        <p:txBody>
          <a:bodyPr/>
          <a:lstStyle/>
          <a:p>
            <a:r>
              <a:rPr lang="en-US" dirty="0"/>
              <a:t>Class Diagram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DA1CAD-C344-4C43-8305-EA95847A80F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319" y="1109556"/>
            <a:ext cx="8580300" cy="502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41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21E73BA-53B9-C0C1-476A-00736A64A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Security &amp; Performance Considerations</a:t>
            </a:r>
          </a:p>
        </p:txBody>
      </p:sp>
      <p:pic>
        <p:nvPicPr>
          <p:cNvPr id="192" name="Picture Placeholder 191" descr="Abacus with solid fill">
            <a:extLst>
              <a:ext uri="{FF2B5EF4-FFF2-40B4-BE49-F238E27FC236}">
                <a16:creationId xmlns:a16="http://schemas.microsoft.com/office/drawing/2014/main" id="{03D5E3D1-D423-EF5A-EE43-00CF1BD7FF63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82" r="5182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96FE97-5E27-FC36-5E3A-511A31E6C78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Security architecture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E5DE1C-24E7-3841-9376-89E91B4A476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Biometric data protection</a:t>
            </a:r>
          </a:p>
          <a:p>
            <a:r>
              <a:rPr lang="en-US" dirty="0"/>
              <a:t>Authentication server security</a:t>
            </a:r>
          </a:p>
          <a:p>
            <a:r>
              <a:rPr lang="en-US" dirty="0"/>
              <a:t>User privacy</a:t>
            </a:r>
          </a:p>
          <a:p>
            <a:r>
              <a:rPr lang="en-US" dirty="0"/>
              <a:t>Logging and monitoring</a:t>
            </a:r>
          </a:p>
          <a:p>
            <a:endParaRPr lang="en-US" dirty="0"/>
          </a:p>
        </p:txBody>
      </p:sp>
      <p:pic>
        <p:nvPicPr>
          <p:cNvPr id="194" name="Picture Placeholder 193" descr="Bar graph with upward trend with solid fill">
            <a:extLst>
              <a:ext uri="{FF2B5EF4-FFF2-40B4-BE49-F238E27FC236}">
                <a16:creationId xmlns:a16="http://schemas.microsoft.com/office/drawing/2014/main" id="{FAB9DE8A-4935-A3E0-0122-F76CDEAC29D1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61" r="2661"/>
          <a:stretch>
            <a:fillRect/>
          </a:stretch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C774673-50D8-2D6F-C339-6E4B0A126B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Performance optimization strategies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B5763E-8BC0-F6C3-3814-6649A828C00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System scalability and customizability</a:t>
            </a:r>
          </a:p>
          <a:p>
            <a:r>
              <a:rPr lang="en-US" dirty="0"/>
              <a:t>Response time and accuracy</a:t>
            </a:r>
          </a:p>
          <a:p>
            <a:r>
              <a:rPr lang="en-US" dirty="0"/>
              <a:t>System reliability</a:t>
            </a:r>
          </a:p>
          <a:p>
            <a:endParaRPr lang="en-US" dirty="0"/>
          </a:p>
        </p:txBody>
      </p:sp>
      <p:pic>
        <p:nvPicPr>
          <p:cNvPr id="196" name="Picture Placeholder 195" descr="Link with solid fill">
            <a:extLst>
              <a:ext uri="{FF2B5EF4-FFF2-40B4-BE49-F238E27FC236}">
                <a16:creationId xmlns:a16="http://schemas.microsoft.com/office/drawing/2014/main" id="{B21D7164-3991-2960-0F80-CB302359CD8D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528" r="2528"/>
          <a:stretch>
            <a:fillRect/>
          </a:stretch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E02E0C-26E8-8160-D35F-2398015C051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Implementation strategies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8180D0-1AB6-8416-0EB1-10648E1A605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Security enhancements</a:t>
            </a:r>
          </a:p>
          <a:p>
            <a:r>
              <a:rPr lang="en-US" dirty="0"/>
              <a:t>Performance enhancements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6C503-BABC-632E-06CA-12C8474920E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19727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FA9173-F892-5C7D-99AF-4C5FFB15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2FD53DB-CD39-2575-F8BA-63488E8109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The development of the Mobile Attendance System aims to revolutionize the way attendance is tracked and managed in educational and professional environments. By integrating cutting-edge technologies such as biometric authentication, real-time attendance tracking, and comprehensive reporting, this system offers a robust solution to modern attendance challenges.</a:t>
            </a:r>
          </a:p>
        </p:txBody>
      </p:sp>
      <p:pic>
        <p:nvPicPr>
          <p:cNvPr id="38" name="Picture Placeholder 37" descr="People working in office">
            <a:extLst>
              <a:ext uri="{FF2B5EF4-FFF2-40B4-BE49-F238E27FC236}">
                <a16:creationId xmlns:a16="http://schemas.microsoft.com/office/drawing/2014/main" id="{4162880A-4A88-ED9F-357E-65638ED8BB0C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9" name="Picture Placeholder 31">
            <a:extLst>
              <a:ext uri="{FF2B5EF4-FFF2-40B4-BE49-F238E27FC236}">
                <a16:creationId xmlns:a16="http://schemas.microsoft.com/office/drawing/2014/main" id="{6037332D-8714-C147-6E64-3654D8C5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531165-F745-171F-F6EC-07FDD4E3E06C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r>
              <a:rPr lang="en-US" dirty="0"/>
              <a:t>Biometric student attendance app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30A6A-65C9-04FE-77CF-C95CC406DBDB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57533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838" y="2493385"/>
            <a:ext cx="3354057" cy="93561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4" name="Picture Placeholder 13" descr="People working in office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Picture Placeholder 15" descr="People in an office discussing work over a laptop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Picture Placeholder 17" descr="Layout of website design sketches on white pap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28" name="Picture Placeholder 27" descr="Businesswoman reviewing sticky notes on a wall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4" y="3435546"/>
            <a:ext cx="4260180" cy="2355654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system modeling and design of a biometric student attendance system involve creating an advanced, secure, and efficient method for recording and managing student attendance in educational institutions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01EC1F-42C9-66C4-9D49-F6AF79D5BE91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 dirty="0"/>
              <a:t>Biometric student attendance app</a:t>
            </a:r>
          </a:p>
        </p:txBody>
      </p:sp>
      <p:pic>
        <p:nvPicPr>
          <p:cNvPr id="12" name="Picture Placeholder 11" descr="People around a table on their laptops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System Architecture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Interactions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Data Flow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Object-Oriented Solution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Actors &amp; Use Cases</a:t>
            </a:r>
          </a:p>
        </p:txBody>
      </p:sp>
      <p:sp>
        <p:nvSpPr>
          <p:cNvPr id="21" name="Footer Placeholder 19">
            <a:extLst>
              <a:ext uri="{FF2B5EF4-FFF2-40B4-BE49-F238E27FC236}">
                <a16:creationId xmlns:a16="http://schemas.microsoft.com/office/drawing/2014/main" id="{A6E539FA-B60E-5585-524F-1BFA8C5B3E2F}"/>
              </a:ext>
            </a:extLst>
          </p:cNvPr>
          <p:cNvSpPr txBox="1">
            <a:spLocks/>
          </p:cNvSpPr>
          <p:nvPr/>
        </p:nvSpPr>
        <p:spPr>
          <a:xfrm>
            <a:off x="486699" y="6085719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Presentation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6D0CF6-7418-9349-F7A8-045EA96B2D03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Biometric student attendance app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SYSTEM MODELLING &amp; design</a:t>
            </a:r>
          </a:p>
          <a:p>
            <a:endParaRPr lang="en-US" dirty="0"/>
          </a:p>
        </p:txBody>
      </p:sp>
      <p:pic>
        <p:nvPicPr>
          <p:cNvPr id="48" name="Picture placeholder 19" descr="Layout of website design sketches on white paper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>
            <a:blip r:embed="rId4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818" y="315214"/>
            <a:ext cx="6797659" cy="1418998"/>
          </a:xfrm>
        </p:spPr>
        <p:txBody>
          <a:bodyPr/>
          <a:lstStyle/>
          <a:p>
            <a:r>
              <a:rPr lang="en-US" dirty="0"/>
              <a:t>System Architecture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8E7F7-120D-E343-B41C-E8DF89FC0F49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dirty="0"/>
              <a:t>Biometric student attendance app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5C86-7BE3-4BC6-C0B8-7F7D7C3EC28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3C026D0-1608-4286-A2DF-3DB2E859B11E}"/>
              </a:ext>
            </a:extLst>
          </p:cNvPr>
          <p:cNvGrpSpPr/>
          <p:nvPr/>
        </p:nvGrpSpPr>
        <p:grpSpPr>
          <a:xfrm>
            <a:off x="1840523" y="1193448"/>
            <a:ext cx="8162175" cy="4779113"/>
            <a:chOff x="-8264" y="0"/>
            <a:chExt cx="5830561" cy="4349606"/>
          </a:xfrm>
        </p:grpSpPr>
        <p:sp>
          <p:nvSpPr>
            <p:cNvPr id="10" name="Text Box 2">
              <a:extLst>
                <a:ext uri="{FF2B5EF4-FFF2-40B4-BE49-F238E27FC236}">
                  <a16:creationId xmlns:a16="http://schemas.microsoft.com/office/drawing/2014/main" id="{712D4867-58D1-48AA-A39A-DEBEE8ED94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2999991" cy="421549"/>
            </a:xfrm>
            <a:prstGeom prst="roundRect">
              <a:avLst>
                <a:gd name="adj" fmla="val 43775"/>
              </a:avLst>
            </a:prstGeom>
            <a:ln>
              <a:headEnd/>
              <a:tailEnd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b="1" kern="100" dirty="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Mobile Application (React Native)</a:t>
              </a:r>
              <a:endParaRPr lang="en-CM" sz="11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 Box 2">
              <a:extLst>
                <a:ext uri="{FF2B5EF4-FFF2-40B4-BE49-F238E27FC236}">
                  <a16:creationId xmlns:a16="http://schemas.microsoft.com/office/drawing/2014/main" id="{DD36626E-CBD7-4E2F-AB2E-421885D891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8264" y="623611"/>
              <a:ext cx="2776851" cy="618185"/>
            </a:xfrm>
            <a:prstGeom prst="roundRect">
              <a:avLst>
                <a:gd name="adj" fmla="val 43775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2700" cap="flat" cmpd="sng" algn="ctr">
              <a:solidFill>
                <a:srgbClr val="FFC000">
                  <a:shade val="15000"/>
                </a:srgbClr>
              </a:solidFill>
              <a:prstDash val="solid"/>
              <a:miter lim="800000"/>
              <a:headEnd/>
              <a:tailEnd/>
            </a:ln>
            <a:effectLst/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b="1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Mobile Phones, Laptops, fingerprint devices</a:t>
              </a:r>
              <a:endParaRPr lang="en-CM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 Box 2">
              <a:extLst>
                <a:ext uri="{FF2B5EF4-FFF2-40B4-BE49-F238E27FC236}">
                  <a16:creationId xmlns:a16="http://schemas.microsoft.com/office/drawing/2014/main" id="{AC6B143D-75C8-4C63-8083-42EAE31822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6125" y="198377"/>
              <a:ext cx="2536171" cy="638342"/>
            </a:xfrm>
            <a:prstGeom prst="roundRect">
              <a:avLst>
                <a:gd name="adj" fmla="val 43775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2700" cap="flat" cmpd="sng" algn="ctr">
              <a:solidFill>
                <a:srgbClr val="FFC000">
                  <a:shade val="15000"/>
                </a:srgbClr>
              </a:solidFill>
              <a:prstDash val="solid"/>
              <a:miter lim="800000"/>
              <a:headEnd/>
              <a:tailEnd/>
            </a:ln>
            <a:effectLst/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b="1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Backend Server (Node.js, Express.js)</a:t>
              </a:r>
              <a:endParaRPr lang="en-CM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 Box 2">
              <a:extLst>
                <a:ext uri="{FF2B5EF4-FFF2-40B4-BE49-F238E27FC236}">
                  <a16:creationId xmlns:a16="http://schemas.microsoft.com/office/drawing/2014/main" id="{FA03A12F-5261-4AD9-8E06-4091DB316C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9597" y="801692"/>
              <a:ext cx="2552700" cy="414563"/>
            </a:xfrm>
            <a:prstGeom prst="roundRect">
              <a:avLst>
                <a:gd name="adj" fmla="val 43775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 cap="flat" cmpd="sng" algn="ctr">
              <a:solidFill>
                <a:srgbClr val="FFC000">
                  <a:shade val="15000"/>
                </a:srgbClr>
              </a:solidFill>
              <a:prstDash val="solid"/>
              <a:miter lim="800000"/>
              <a:headEnd/>
              <a:tailEnd/>
            </a:ln>
            <a:effectLst/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b="1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Authentication Module (Auth0)</a:t>
              </a:r>
              <a:endParaRPr lang="en-CM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 Box 2">
              <a:extLst>
                <a:ext uri="{FF2B5EF4-FFF2-40B4-BE49-F238E27FC236}">
                  <a16:creationId xmlns:a16="http://schemas.microsoft.com/office/drawing/2014/main" id="{B844316B-3D2D-415B-92CE-E158A0CA8E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9597" y="1193821"/>
              <a:ext cx="2552700" cy="400050"/>
            </a:xfrm>
            <a:prstGeom prst="roundRect">
              <a:avLst>
                <a:gd name="adj" fmla="val 43775"/>
              </a:avLst>
            </a:prstGeom>
            <a:solidFill>
              <a:srgbClr val="ED7D31">
                <a:lumMod val="20000"/>
                <a:lumOff val="80000"/>
              </a:srgbClr>
            </a:solidFill>
            <a:ln w="12700" cap="flat" cmpd="sng" algn="ctr">
              <a:solidFill>
                <a:srgbClr val="FFC000">
                  <a:shade val="15000"/>
                </a:srgbClr>
              </a:solidFill>
              <a:prstDash val="solid"/>
              <a:miter lim="800000"/>
              <a:headEnd/>
              <a:tailEnd/>
            </a:ln>
            <a:effectLst/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b="1" kern="1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Attendance Module </a:t>
              </a:r>
              <a:endParaRPr lang="en-CM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 Box 2">
              <a:extLst>
                <a:ext uri="{FF2B5EF4-FFF2-40B4-BE49-F238E27FC236}">
                  <a16:creationId xmlns:a16="http://schemas.microsoft.com/office/drawing/2014/main" id="{C5E8C651-A190-4F8C-9AF0-26B793E573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8271" y="3148836"/>
              <a:ext cx="2552700" cy="636707"/>
            </a:xfrm>
            <a:prstGeom prst="roundRect">
              <a:avLst>
                <a:gd name="adj" fmla="val 43775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b="1" kern="1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Database Storage (Cloud MongoDB)</a:t>
              </a:r>
              <a:endParaRPr lang="en-CM" sz="1100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 Box 2">
              <a:extLst>
                <a:ext uri="{FF2B5EF4-FFF2-40B4-BE49-F238E27FC236}">
                  <a16:creationId xmlns:a16="http://schemas.microsoft.com/office/drawing/2014/main" id="{79DAB820-C1A7-40B9-A723-9DF4EE112A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4801" y="3732416"/>
              <a:ext cx="2552700" cy="617190"/>
            </a:xfrm>
            <a:prstGeom prst="roundRect">
              <a:avLst>
                <a:gd name="adj" fmla="val 43775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solidFill>
                <a:srgbClr val="4472C4"/>
              </a:solidFill>
              <a:prstDash val="solid"/>
              <a:miter lim="800000"/>
              <a:headEnd/>
              <a:tailEnd/>
            </a:ln>
            <a:effectLst/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b="1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User data, logs, record, reports</a:t>
              </a:r>
              <a:endParaRPr lang="en-CM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B4F0950-5C09-49BC-8DB7-C51EF40EA9C2}"/>
                </a:ext>
              </a:extLst>
            </p:cNvPr>
            <p:cNvCxnSpPr/>
            <p:nvPr/>
          </p:nvCxnSpPr>
          <p:spPr>
            <a:xfrm>
              <a:off x="2818173" y="264501"/>
              <a:ext cx="611568" cy="1735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33D11AF-B801-456A-AC87-1C94A292F226}"/>
                </a:ext>
              </a:extLst>
            </p:cNvPr>
            <p:cNvCxnSpPr/>
            <p:nvPr/>
          </p:nvCxnSpPr>
          <p:spPr>
            <a:xfrm flipV="1">
              <a:off x="1355368" y="355426"/>
              <a:ext cx="0" cy="328023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Text Box 2">
              <a:extLst>
                <a:ext uri="{FF2B5EF4-FFF2-40B4-BE49-F238E27FC236}">
                  <a16:creationId xmlns:a16="http://schemas.microsoft.com/office/drawing/2014/main" id="{181CC128-312F-4518-BE94-CB890260C0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1330" y="1560669"/>
              <a:ext cx="2552700" cy="455593"/>
            </a:xfrm>
            <a:prstGeom prst="roundRect">
              <a:avLst>
                <a:gd name="adj" fmla="val 43775"/>
              </a:avLst>
            </a:prstGeom>
            <a:solidFill>
              <a:srgbClr val="ED7D31">
                <a:lumMod val="20000"/>
                <a:lumOff val="80000"/>
              </a:srgbClr>
            </a:solidFill>
            <a:ln w="12700" cap="flat" cmpd="sng" algn="ctr">
              <a:solidFill>
                <a:srgbClr val="FFC000">
                  <a:shade val="15000"/>
                </a:srgbClr>
              </a:solidFill>
              <a:prstDash val="solid"/>
              <a:miter lim="800000"/>
              <a:headEnd/>
              <a:tailEnd/>
            </a:ln>
            <a:effectLst/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b="1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Notification Module </a:t>
              </a:r>
              <a:endParaRPr lang="en-CM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 Box 2">
              <a:extLst>
                <a:ext uri="{FF2B5EF4-FFF2-40B4-BE49-F238E27FC236}">
                  <a16:creationId xmlns:a16="http://schemas.microsoft.com/office/drawing/2014/main" id="{B13D4E92-A140-4DE5-AC72-3DDA68BBA9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9597" y="1993921"/>
              <a:ext cx="2552700" cy="444028"/>
            </a:xfrm>
            <a:prstGeom prst="roundRect">
              <a:avLst>
                <a:gd name="adj" fmla="val 43775"/>
              </a:avLst>
            </a:prstGeom>
            <a:solidFill>
              <a:srgbClr val="ED7D31">
                <a:lumMod val="20000"/>
                <a:lumOff val="80000"/>
              </a:srgbClr>
            </a:solidFill>
            <a:ln w="12700" cap="flat" cmpd="sng" algn="ctr">
              <a:solidFill>
                <a:srgbClr val="FFC000">
                  <a:shade val="15000"/>
                </a:srgbClr>
              </a:solidFill>
              <a:prstDash val="solid"/>
              <a:miter lim="800000"/>
              <a:headEnd/>
              <a:tailEnd/>
            </a:ln>
            <a:effectLst/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b="1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Reporting Module </a:t>
              </a:r>
              <a:endParaRPr lang="en-CM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ext Box 2">
              <a:extLst>
                <a:ext uri="{FF2B5EF4-FFF2-40B4-BE49-F238E27FC236}">
                  <a16:creationId xmlns:a16="http://schemas.microsoft.com/office/drawing/2014/main" id="{B43420F4-2EF1-4DB2-AE5A-2467631C4D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9597" y="2411169"/>
              <a:ext cx="2552700" cy="400050"/>
            </a:xfrm>
            <a:prstGeom prst="roundRect">
              <a:avLst>
                <a:gd name="adj" fmla="val 43775"/>
              </a:avLst>
            </a:prstGeom>
            <a:solidFill>
              <a:srgbClr val="ED7D31">
                <a:lumMod val="20000"/>
                <a:lumOff val="80000"/>
              </a:srgbClr>
            </a:solidFill>
            <a:ln w="12700" cap="flat" cmpd="sng" algn="ctr">
              <a:solidFill>
                <a:srgbClr val="FFC000">
                  <a:shade val="15000"/>
                </a:srgbClr>
              </a:solidFill>
              <a:prstDash val="solid"/>
              <a:miter lim="800000"/>
              <a:headEnd/>
              <a:tailEnd/>
            </a:ln>
            <a:effectLst/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b="1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User Management</a:t>
              </a:r>
              <a:endParaRPr lang="en-CM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55243D2-02F5-4C7C-8F7D-8B9FD4EA2B09}"/>
                </a:ext>
              </a:extLst>
            </p:cNvPr>
            <p:cNvCxnSpPr/>
            <p:nvPr/>
          </p:nvCxnSpPr>
          <p:spPr>
            <a:xfrm>
              <a:off x="4430941" y="2765466"/>
              <a:ext cx="19050" cy="421744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52FCCF2-E80A-4F45-BAF7-F941AFED43AC}"/>
              </a:ext>
            </a:extLst>
          </p:cNvPr>
          <p:cNvSpPr txBox="1"/>
          <p:nvPr/>
        </p:nvSpPr>
        <p:spPr>
          <a:xfrm>
            <a:off x="1242487" y="3219445"/>
            <a:ext cx="3641004" cy="102169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Presentation Tier (Client-side)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Application Tier (Server-side Logic)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Data Tier (Database &amp; Storage)</a:t>
            </a:r>
            <a:endParaRPr lang="en-CM" sz="1400" b="1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021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D68CE-EF5C-4046-41F5-3763D028DAE5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/>
          <a:lstStyle/>
          <a:p>
            <a:r>
              <a:rPr lang="en-US" noProof="0" dirty="0"/>
              <a:t>Biometric student attendance app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FC7183-3EBB-B8D1-A66D-964D3C3A7DA8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6</a:t>
            </a:fld>
            <a:endParaRPr lang="en-US" altLang="zh-CN" noProof="0" dirty="0"/>
          </a:p>
        </p:txBody>
      </p:sp>
      <p:sp>
        <p:nvSpPr>
          <p:cNvPr id="39" name="Title 2">
            <a:extLst>
              <a:ext uri="{FF2B5EF4-FFF2-40B4-BE49-F238E27FC236}">
                <a16:creationId xmlns:a16="http://schemas.microsoft.com/office/drawing/2014/main" id="{BF97237C-026B-4138-9A00-07C38D71C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0304" y="-38505"/>
            <a:ext cx="6332438" cy="1171413"/>
          </a:xfrm>
        </p:spPr>
        <p:txBody>
          <a:bodyPr/>
          <a:lstStyle/>
          <a:p>
            <a:r>
              <a:rPr lang="en-US" dirty="0"/>
              <a:t>Deployment Diagram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9A04333D-AB92-4C84-B985-74B05245233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18" y="1027031"/>
            <a:ext cx="8397963" cy="508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021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SYSTEM MODELLING &amp; design</a:t>
            </a:r>
          </a:p>
          <a:p>
            <a:endParaRPr lang="en-US" dirty="0"/>
          </a:p>
        </p:txBody>
      </p:sp>
      <p:pic>
        <p:nvPicPr>
          <p:cNvPr id="48" name="Picture placeholder 19" descr="Layout of website design sketches on white paper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>
            <a:blip r:embed="rId4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3338338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D68CE-EF5C-4046-41F5-3763D028DAE5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/>
          <a:lstStyle/>
          <a:p>
            <a:r>
              <a:rPr lang="en-US" noProof="0" dirty="0"/>
              <a:t>Biometric student attendance app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FC7183-3EBB-B8D1-A66D-964D3C3A7DA8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8</a:t>
            </a:fld>
            <a:endParaRPr lang="en-US" altLang="zh-CN" noProof="0" dirty="0"/>
          </a:p>
        </p:txBody>
      </p:sp>
      <p:sp>
        <p:nvSpPr>
          <p:cNvPr id="39" name="Title 2">
            <a:extLst>
              <a:ext uri="{FF2B5EF4-FFF2-40B4-BE49-F238E27FC236}">
                <a16:creationId xmlns:a16="http://schemas.microsoft.com/office/drawing/2014/main" id="{BF97237C-026B-4138-9A00-07C38D71C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435" y="-115500"/>
            <a:ext cx="6332438" cy="1213556"/>
          </a:xfrm>
        </p:spPr>
        <p:txBody>
          <a:bodyPr/>
          <a:lstStyle/>
          <a:p>
            <a:r>
              <a:rPr lang="en-US" dirty="0"/>
              <a:t>Context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8493FF-4529-4181-8BF3-72E35422F71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815741"/>
            <a:ext cx="8082807" cy="522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870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899780" cy="2775857"/>
          </a:xfrm>
        </p:spPr>
        <p:txBody>
          <a:bodyPr/>
          <a:lstStyle/>
          <a:p>
            <a:r>
              <a:rPr lang="en-US" dirty="0"/>
              <a:t>Actors &amp; Use Cases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SYSTEM MODELLING &amp; design</a:t>
            </a:r>
          </a:p>
          <a:p>
            <a:endParaRPr lang="en-US" dirty="0"/>
          </a:p>
        </p:txBody>
      </p:sp>
      <p:pic>
        <p:nvPicPr>
          <p:cNvPr id="48" name="Picture placeholder 19" descr="Layout of website design sketches on white paper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>
            <a:blip r:embed="rId4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193123713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presentation light - tm89027928_Win22_jx_v15" id="{E4F720B1-AC3A-441F-B00A-6ECF71D2AB0C}" vid="{71933BEE-9DD7-4D62-B50F-A654080E9C9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E0D8C9A-C895-482B-B501-694996FFDE4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511997D-2559-4D54-8469-327570B187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4AD51DF-C727-4608-B606-5D6C957D4C4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0</TotalTime>
  <Words>402</Words>
  <Application>Microsoft Office PowerPoint</Application>
  <PresentationFormat>Widescreen</PresentationFormat>
  <Paragraphs>122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DengXian</vt:lpstr>
      <vt:lpstr>Abadi</vt:lpstr>
      <vt:lpstr>Arial</vt:lpstr>
      <vt:lpstr>Calibri</vt:lpstr>
      <vt:lpstr>Posterama</vt:lpstr>
      <vt:lpstr>Posterama Text Black</vt:lpstr>
      <vt:lpstr>Posterama Text SemiBold</vt:lpstr>
      <vt:lpstr>Custom</vt:lpstr>
      <vt:lpstr>Biometric Student Attendance App</vt:lpstr>
      <vt:lpstr>Introduction</vt:lpstr>
      <vt:lpstr>Agenda</vt:lpstr>
      <vt:lpstr>System Architecture</vt:lpstr>
      <vt:lpstr>System Architecture</vt:lpstr>
      <vt:lpstr>Deployment Diagram</vt:lpstr>
      <vt:lpstr>Data Flow</vt:lpstr>
      <vt:lpstr>Context Diagram</vt:lpstr>
      <vt:lpstr>Actors &amp; Use Cases</vt:lpstr>
      <vt:lpstr>Use Case Diagram</vt:lpstr>
      <vt:lpstr>PowerPoint Presentation</vt:lpstr>
      <vt:lpstr>Interactions</vt:lpstr>
      <vt:lpstr>Overview of Sequence Diagram</vt:lpstr>
      <vt:lpstr>Sequence Diagram</vt:lpstr>
      <vt:lpstr>Object-Oriented Solution</vt:lpstr>
      <vt:lpstr>Class Diagram</vt:lpstr>
      <vt:lpstr>Security &amp; Performance Considerations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2023-09-14T06:03:51Z</dcterms:created>
  <dcterms:modified xsi:type="dcterms:W3CDTF">2024-05-27T22:42:00Z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